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260B-5D8F-4482-8523-F5B1E783BA6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30A3-87A6-4079-BBEF-C8AD04B3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by EO in 2017, steering committee, 7 public meetings, recommendations to Gov, outdoor-friendly communities main rec, supported by Gov and Legislature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30A3-87A6-4079-BBEF-C8AD04B31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Budget/Match, compelling projects, deadlines? Jan. 20</a:t>
            </a:r>
            <a:r>
              <a:rPr lang="en-US" baseline="30000" dirty="0"/>
              <a:t>th</a:t>
            </a:r>
            <a:r>
              <a:rPr lang="en-US" dirty="0"/>
              <a:t> due, February 2020 selection, notification, grants out by May 2020. Ideal is one year to complete. MEASURABLE OUTCOMES!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30A3-87A6-4079-BBEF-C8AD04B31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pr.vermont.gov/vorec-community-grant-progr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ssica.savage@Vermon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data.vermont.gov/datasets/69a3f5c1b0334fa3967254c52c6a67d4_4" TargetMode="External"/><Relationship Id="rId2" Type="http://schemas.openxmlformats.org/officeDocument/2006/relationships/hyperlink" Target="http://accd.vermont.gov/sites/accdnew/files/documents/CD/CPR/List%20of%20Designated%20Downtown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740FE0-94C1-44D5-825E-CEF14886A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75EF86-8A3C-4191-8E2E-A8B9D7C32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53495-6465-4C40-8A80-2655A60D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DE0F52-E392-4D74-AF11-D595AF168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2B2AAC-A754-4682-AAC3-FC47D5326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9B73AD-36D2-497A-B737-17A27B4D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631134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2FC42-3FB6-409F-BA1C-1BFEA5209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4533194" cy="2268559"/>
          </a:xfrm>
        </p:spPr>
        <p:txBody>
          <a:bodyPr>
            <a:normAutofit/>
          </a:bodyPr>
          <a:lstStyle/>
          <a:p>
            <a:r>
              <a:rPr lang="en-US" sz="5100"/>
              <a:t>VOREC Community Grant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EED54-778D-4D59-B23D-B14BD362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4378091" cy="1160213"/>
          </a:xfrm>
        </p:spPr>
        <p:txBody>
          <a:bodyPr>
            <a:normAutofit/>
          </a:bodyPr>
          <a:lstStyle/>
          <a:p>
            <a:r>
              <a:rPr lang="en-US" dirty="0"/>
              <a:t>VT Dept. of Forests, Parks and Recreation and the Agency of Commerce and Community Development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31AFD-DAB8-4BF5-A691-454AB3FD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8874" y="0"/>
            <a:ext cx="40660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A4462-2D49-4A64-9A10-F84ED1314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260" y="2671146"/>
            <a:ext cx="3425327" cy="1515707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C4B09FC-4E62-44E1-AE24-817BF91D1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8" y="231959"/>
            <a:ext cx="3587890" cy="638391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9FE900-2765-4A0A-8695-2329E0C8A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6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8CC5-17FA-4E13-B74B-FDB80ED8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C73CC-EBE8-4196-8544-7A992D58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9A8E8F-3145-428E-AEB1-DF1EA6B0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can be found here: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https://fpr.vermont.gov/vorec-community-grant-program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Jessica Savage: </a:t>
            </a:r>
            <a:r>
              <a:rPr lang="en-US" dirty="0">
                <a:hlinkClick r:id="rId4"/>
              </a:rPr>
              <a:t>jessica.savage@Vermont.gov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802-249-1230</a:t>
            </a:r>
          </a:p>
        </p:txBody>
      </p:sp>
    </p:spTree>
    <p:extLst>
      <p:ext uri="{BB962C8B-B14F-4D97-AF65-F5344CB8AC3E}">
        <p14:creationId xmlns:p14="http://schemas.microsoft.com/office/powerpoint/2010/main" val="267010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0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8" name="Picture 42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44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46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48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50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54">
            <a:extLst>
              <a:ext uri="{FF2B5EF4-FFF2-40B4-BE49-F238E27FC236}">
                <a16:creationId xmlns:a16="http://schemas.microsoft.com/office/drawing/2014/main" id="{063B3678-7CF3-43D6-8CEF-247C6B75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56">
            <a:extLst>
              <a:ext uri="{FF2B5EF4-FFF2-40B4-BE49-F238E27FC236}">
                <a16:creationId xmlns:a16="http://schemas.microsoft.com/office/drawing/2014/main" id="{6F857748-8420-48C5-8E52-1FF11F37E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1E746566-FC35-4488-9ABD-B724BCD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7" name="Rectangle 60">
            <a:extLst>
              <a:ext uri="{FF2B5EF4-FFF2-40B4-BE49-F238E27FC236}">
                <a16:creationId xmlns:a16="http://schemas.microsoft.com/office/drawing/2014/main" id="{2A5D2FB4-E1F2-4243-8AE9-E4BF3C634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2">
            <a:extLst>
              <a:ext uri="{FF2B5EF4-FFF2-40B4-BE49-F238E27FC236}">
                <a16:creationId xmlns:a16="http://schemas.microsoft.com/office/drawing/2014/main" id="{DFDC4CA4-FBC0-4080-9985-ED2253AC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7869" y="0"/>
            <a:ext cx="59499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DB680-979F-4D60-89D2-CDF573866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9653" r="-2" b="26619"/>
          <a:stretch/>
        </p:blipFill>
        <p:spPr>
          <a:xfrm>
            <a:off x="1007760" y="10"/>
            <a:ext cx="4430108" cy="42613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545AD-72E7-4039-BEEF-7D1E38AD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043" y="3428998"/>
            <a:ext cx="4169925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VOREC Overview</a:t>
            </a:r>
          </a:p>
        </p:txBody>
      </p:sp>
      <p:sp>
        <p:nvSpPr>
          <p:cNvPr id="89" name="Rectangle 64">
            <a:extLst>
              <a:ext uri="{FF2B5EF4-FFF2-40B4-BE49-F238E27FC236}">
                <a16:creationId xmlns:a16="http://schemas.microsoft.com/office/drawing/2014/main" id="{EF74D223-D6C2-45A4-A5D0-EBA5DE84F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6">
            <a:extLst>
              <a:ext uri="{FF2B5EF4-FFF2-40B4-BE49-F238E27FC236}">
                <a16:creationId xmlns:a16="http://schemas.microsoft.com/office/drawing/2014/main" id="{D3E3A3CD-50DB-4606-86E2-75FF5298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C56F90-E697-40DE-B1C8-365C0630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18" y="4481601"/>
            <a:ext cx="4203192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2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ea typeface="Times New Roman" panose="02020603050405020304" pitchFamily="18" charset="0"/>
              </a:rPr>
              <a:t>VOREC’s Goals:</a:t>
            </a:r>
          </a:p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Grow the outdoor recreation related business opportunities</a:t>
            </a:r>
            <a:endParaRPr lang="en-US" dirty="0"/>
          </a:p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Increase participation in outdoor recreation activities</a:t>
            </a:r>
            <a:endParaRPr lang="en-US" dirty="0"/>
          </a:p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Strengthen the quality and extent of outdoor recreation resources</a:t>
            </a:r>
            <a:endParaRPr lang="en-US" dirty="0"/>
          </a:p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Increase stewardship of outdoor recreation resources</a:t>
            </a:r>
            <a:endParaRPr lang="en-US" dirty="0"/>
          </a:p>
          <a:p>
            <a:pPr marL="3429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Promote public health and wellness through outdoor recreation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7958331" cy="4461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Eligible Project Activities</a:t>
            </a:r>
          </a:p>
          <a:p>
            <a:pPr lvl="0"/>
            <a:r>
              <a:rPr lang="en-US" b="1" dirty="0"/>
              <a:t>Wayfinding &amp; Interpretation</a:t>
            </a:r>
            <a:r>
              <a:rPr lang="en-US" dirty="0"/>
              <a:t>: Public access improvements including maps and/or other informational materials</a:t>
            </a:r>
          </a:p>
          <a:p>
            <a:pPr lvl="0"/>
            <a:r>
              <a:rPr lang="en-US" b="1" dirty="0"/>
              <a:t>Environmental Stewardship</a:t>
            </a:r>
            <a:r>
              <a:rPr lang="en-US" dirty="0"/>
              <a:t>: Program or material needs related to environmental quality and stewardship of recreation assets</a:t>
            </a:r>
          </a:p>
          <a:p>
            <a:pPr lvl="0"/>
            <a:r>
              <a:rPr lang="en-US" b="1" dirty="0"/>
              <a:t>Recreational Programming</a:t>
            </a:r>
            <a:r>
              <a:rPr lang="en-US" dirty="0"/>
              <a:t>: Program, material, or equipment support for existing or new outdoor recreation events and programs </a:t>
            </a:r>
          </a:p>
          <a:p>
            <a:pPr lvl="0"/>
            <a:r>
              <a:rPr lang="en-US" b="1" dirty="0"/>
              <a:t>Capital Projects</a:t>
            </a:r>
            <a:r>
              <a:rPr lang="en-US" dirty="0"/>
              <a:t>: Signage/kiosks/maps, or small scale/leveraged outdoor recreation infrastructure improvements</a:t>
            </a:r>
          </a:p>
          <a:p>
            <a:pPr lvl="0"/>
            <a:r>
              <a:rPr lang="en-US" b="1" dirty="0"/>
              <a:t>Community Marketing</a:t>
            </a:r>
            <a:r>
              <a:rPr lang="en-US" dirty="0"/>
              <a:t>: Marketing activities (a percentage of a project/the program)</a:t>
            </a:r>
          </a:p>
          <a:p>
            <a:pPr lvl="0"/>
            <a:r>
              <a:rPr lang="en-US" b="1" dirty="0"/>
              <a:t>Community Planning: </a:t>
            </a:r>
            <a:r>
              <a:rPr lang="en-US" dirty="0"/>
              <a:t>Planning activities, including assessments or and/or mapping (a percentage of a project/the program; application cannot be for planning only)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524" y="2126751"/>
            <a:ext cx="8276405" cy="43870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Eligible Expenses</a:t>
            </a:r>
          </a:p>
          <a:p>
            <a:pPr lvl="0"/>
            <a:r>
              <a:rPr lang="en-US" dirty="0"/>
              <a:t>Services of consultants, subgrantees and technical assistance providers</a:t>
            </a:r>
          </a:p>
          <a:p>
            <a:pPr lvl="0"/>
            <a:r>
              <a:rPr lang="en-US" dirty="0"/>
              <a:t>Outdoor recreation infrastructure improvements</a:t>
            </a:r>
          </a:p>
          <a:p>
            <a:pPr lvl="0"/>
            <a:r>
              <a:rPr lang="en-US" dirty="0"/>
              <a:t>Material or equipment to support outdoor recreation programs</a:t>
            </a:r>
          </a:p>
          <a:p>
            <a:pPr lvl="0"/>
            <a:r>
              <a:rPr lang="en-US" dirty="0"/>
              <a:t>Printing, website development, and event support</a:t>
            </a:r>
          </a:p>
          <a:p>
            <a:pPr lvl="0"/>
            <a:r>
              <a:rPr lang="en-US" dirty="0"/>
              <a:t>Securing public access through the acquisition of land, easements, or rights-of-way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7958331" cy="446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Ineligible Expenses</a:t>
            </a:r>
          </a:p>
          <a:p>
            <a:pPr lvl="0"/>
            <a:r>
              <a:rPr lang="en-US" dirty="0"/>
              <a:t>Standalone planning: planning done without any implementation elements</a:t>
            </a:r>
          </a:p>
          <a:p>
            <a:pPr lvl="0"/>
            <a:r>
              <a:rPr lang="en-US" dirty="0"/>
              <a:t>Administrative staff time (grant management)</a:t>
            </a:r>
          </a:p>
          <a:p>
            <a:pPr lvl="0"/>
            <a:r>
              <a:rPr lang="en-US" dirty="0"/>
              <a:t>Political activities </a:t>
            </a:r>
          </a:p>
          <a:p>
            <a:pPr lvl="0"/>
            <a:r>
              <a:rPr lang="en-US" dirty="0"/>
              <a:t>Expenses incurred before the grant is awarded</a:t>
            </a:r>
          </a:p>
          <a:p>
            <a:pPr lvl="0"/>
            <a:r>
              <a:rPr lang="en-US" dirty="0"/>
              <a:t>Alcohol or entertainment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7958331" cy="4461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Eligible Applicants</a:t>
            </a:r>
          </a:p>
          <a:p>
            <a:r>
              <a:rPr lang="en-US" u="sng" dirty="0"/>
              <a:t>Vermont municipalities are eligible to apply</a:t>
            </a:r>
            <a:r>
              <a:rPr lang="en-US" dirty="0"/>
              <a:t>.   Preferential consideration will be given to municipalities that are a </a:t>
            </a:r>
            <a:r>
              <a:rPr lang="en-US" u="sng" dirty="0">
                <a:hlinkClick r:id="rId2"/>
              </a:rPr>
              <a:t>state designated downtown</a:t>
            </a:r>
            <a:r>
              <a:rPr lang="en-US" dirty="0"/>
              <a:t> or </a:t>
            </a:r>
            <a:r>
              <a:rPr lang="en-US" u="sng" dirty="0">
                <a:hlinkClick r:id="rId3"/>
              </a:rPr>
              <a:t>designated village center</a:t>
            </a:r>
            <a:r>
              <a:rPr lang="en-US" dirty="0"/>
              <a:t>. A consortium of municipalities is also welcome to apply.  Consortiums must designate a “Sponsoring Municipality” in the application. </a:t>
            </a:r>
            <a:r>
              <a:rPr lang="en-US" b="1" u="sng" dirty="0"/>
              <a:t>The sponsoring municipality will be the team lead and fiscal agent</a:t>
            </a:r>
            <a:r>
              <a:rPr lang="en-US" dirty="0"/>
              <a:t>. Applicants must demonstrate that they:</a:t>
            </a:r>
          </a:p>
          <a:p>
            <a:pPr lvl="0"/>
            <a:r>
              <a:rPr lang="en-US" dirty="0"/>
              <a:t>Have completed some prior planning and mapping of outdoor recreation assets </a:t>
            </a:r>
          </a:p>
          <a:p>
            <a:pPr lvl="0"/>
            <a:r>
              <a:rPr lang="en-US" dirty="0"/>
              <a:t>Have identified outdoor recreation as a component of their local economy through a local, regional, or statewide planning effort (town, regional, recreation plans, etc.)</a:t>
            </a:r>
          </a:p>
          <a:p>
            <a:pPr lvl="0"/>
            <a:r>
              <a:rPr lang="en-US" dirty="0"/>
              <a:t>Have dedicated staff and/or volunteer capacity to ensure long-term success of project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5D92-F2C2-464C-BE5B-AA58D8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VOREC Community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14D-6C37-4070-9654-7D3EC35C8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2052116"/>
            <a:ext cx="7958331" cy="446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Team: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Applicants must establish a dedicated project team which includes a broad range of stakeholder representation (i.e. municipal staff/volunteers, education, businesses, RPCs, RDCs, outdoor recreation, social justice, or environmental organizations). </a:t>
            </a:r>
            <a:r>
              <a:rPr lang="en-US" b="1" dirty="0"/>
              <a:t>At a minimum, the project team must be led by a municipal representative and must have a representative from an</a:t>
            </a:r>
            <a:r>
              <a:rPr lang="en-US" dirty="0"/>
              <a:t> </a:t>
            </a:r>
            <a:r>
              <a:rPr lang="en-US" b="1" dirty="0"/>
              <a:t>outdoor recreation-focused organization.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81C1-4221-420B-8F76-89F06D59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8CC5-17FA-4E13-B74B-FDB80ED8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AD4AA2-F59D-4779-804B-A5743A6F0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6586" y="2052638"/>
            <a:ext cx="5329766" cy="39973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C73CC-EBE8-4196-8544-7A992D581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43" y="227101"/>
            <a:ext cx="3577650" cy="15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48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BC20D9EFA5F4388BD9FF2C3857123" ma:contentTypeVersion="13" ma:contentTypeDescription="Create a new document." ma:contentTypeScope="" ma:versionID="d293d2c4f7b1c000b16eafd33c34304d">
  <xsd:schema xmlns:xsd="http://www.w3.org/2001/XMLSchema" xmlns:xs="http://www.w3.org/2001/XMLSchema" xmlns:p="http://schemas.microsoft.com/office/2006/metadata/properties" xmlns:ns3="594998f4-185d-4a06-b07b-5cf9993cf315" xmlns:ns4="767f7548-f749-4b8e-aae1-d779f0aab7ba" targetNamespace="http://schemas.microsoft.com/office/2006/metadata/properties" ma:root="true" ma:fieldsID="1ee048472d600de52dcbe2ab6c0069d2" ns3:_="" ns4:_="">
    <xsd:import namespace="594998f4-185d-4a06-b07b-5cf9993cf315"/>
    <xsd:import namespace="767f7548-f749-4b8e-aae1-d779f0aab7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998f4-185d-4a06-b07b-5cf9993cf3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f7548-f749-4b8e-aae1-d779f0aab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FC3AE-193A-45F0-A5D1-B72FCC33D287}">
  <ds:schemaRefs>
    <ds:schemaRef ds:uri="767f7548-f749-4b8e-aae1-d779f0aab7b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94998f4-185d-4a06-b07b-5cf9993cf3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1C70DA-0CAF-40C2-80C2-85AD501BC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D39D2-2AFD-49D1-900E-34B6DDC52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998f4-185d-4a06-b07b-5cf9993cf315"/>
    <ds:schemaRef ds:uri="767f7548-f749-4b8e-aae1-d779f0aab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564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Symbol</vt:lpstr>
      <vt:lpstr>Wingdings</vt:lpstr>
      <vt:lpstr>Wingdings 3</vt:lpstr>
      <vt:lpstr>Madison</vt:lpstr>
      <vt:lpstr>VOREC Community Grant Program</vt:lpstr>
      <vt:lpstr>VOREC Overview</vt:lpstr>
      <vt:lpstr>VOREC Community Grants</vt:lpstr>
      <vt:lpstr>VOREC Community Grants</vt:lpstr>
      <vt:lpstr>VOREC Community Grants</vt:lpstr>
      <vt:lpstr>VOREC Community Grants</vt:lpstr>
      <vt:lpstr>VOREC Community Grants</vt:lpstr>
      <vt:lpstr>VOREC Community Grants</vt:lpstr>
      <vt:lpstr>QUESTIONS?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VOREC Community Grant Program</dc:title>
  <dc:creator>Savage, Jessica</dc:creator>
  <cp:lastModifiedBy>Savage, Jessica</cp:lastModifiedBy>
  <cp:revision>2</cp:revision>
  <dcterms:created xsi:type="dcterms:W3CDTF">2019-12-11T15:52:50Z</dcterms:created>
  <dcterms:modified xsi:type="dcterms:W3CDTF">2019-12-31T16:16:21Z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0x010100E04BC20D9EFA5F4388BD9FF2C3857123</vt:lpwstr>
  </property>
</Properties>
</file>